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gs" Target="tags/tag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&lt;Date&gt;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We conducted an initial analysis of the data and established the training labels. This involved calculating the launch counts for each site and tracking the frequency of various orbits. Additionally, we derived landing outcome labels based on the outcome column and exported the summarized results to a CSV file.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rPr>
              <a:t>The Notebook link is: https://github.com/evanhrf/IBM_DS_Final_Project/blob/main/labs-jupyter-spacex-data_wrangling_jupyterlite.jupyterlite.ipynb</a:t>
            </a:r>
            <a:endParaRPr lang="en-US" sz="2200">
              <a:solidFill>
                <a:schemeClr val="accent3">
                  <a:lumMod val="25000"/>
                </a:schemeClr>
              </a:solidFill>
              <a:latin typeface="Abadi" panose="020B0604020104020204" pitchFamily="34" charset="0"/>
              <a:sym typeface="+mn-ea"/>
            </a:endParaRPr>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217805" y="1799590"/>
            <a:ext cx="6239510" cy="4351655"/>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We examined the data by creating visual representations illustrating the connections between flight numbers and launch sites, payloads and launch sites, success rates associated with different orbit types, flight numbers and orbit types, as well as the annual trends in launch success.</a:t>
            </a:r>
            <a:endParaRPr lang="en-US" sz="2200">
              <a:solidFill>
                <a:schemeClr val="accent3">
                  <a:lumMod val="25000"/>
                </a:schemeClr>
              </a:solidFill>
              <a:latin typeface="Abadi"/>
            </a:endParaRPr>
          </a:p>
          <a:p>
            <a:r>
              <a:rPr lang="en-US" sz="2200">
                <a:solidFill>
                  <a:schemeClr val="accent3">
                    <a:lumMod val="25000"/>
                  </a:schemeClr>
                </a:solidFill>
                <a:latin typeface="Abadi" panose="020B0604020104020204" pitchFamily="34" charset="0"/>
                <a:sym typeface="+mn-ea"/>
              </a:rPr>
              <a:t>The Notebook link is: https://github.com/evanhrf/IBM_DS_Final_Project/blob/main/jupyter-labs-eda-dataviz.ipynb.jupyterlite.ipynb</a:t>
            </a:r>
            <a:endParaRPr lang="en-US" sz="2200">
              <a:solidFill>
                <a:schemeClr val="accent3">
                  <a:lumMod val="25000"/>
                </a:schemeClr>
              </a:solidFill>
              <a:latin typeface="Abadi" panose="020B060402010402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7" name="Picture 6"/>
          <p:cNvPicPr>
            <a:picLocks noChangeAspect="1"/>
          </p:cNvPicPr>
          <p:nvPr/>
        </p:nvPicPr>
        <p:blipFill>
          <a:blip r:embed="rId2"/>
          <a:stretch>
            <a:fillRect/>
          </a:stretch>
        </p:blipFill>
        <p:spPr>
          <a:xfrm>
            <a:off x="6641856" y="3844454"/>
            <a:ext cx="5000794" cy="2757382"/>
          </a:xfrm>
          <a:prstGeom prst="rect">
            <a:avLst/>
          </a:prstGeom>
        </p:spPr>
      </p:pic>
      <p:pic>
        <p:nvPicPr>
          <p:cNvPr id="9" name="Picture 8"/>
          <p:cNvPicPr>
            <a:picLocks noChangeAspect="1"/>
          </p:cNvPicPr>
          <p:nvPr/>
        </p:nvPicPr>
        <p:blipFill>
          <a:blip r:embed="rId3"/>
          <a:stretch>
            <a:fillRect/>
          </a:stretch>
        </p:blipFill>
        <p:spPr>
          <a:xfrm>
            <a:off x="6732270" y="71465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433830"/>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sym typeface="+mn-ea"/>
              </a:rPr>
              <a:t>We loaded the SpaceX dataset into a PostgreSQL database without leaving the </a:t>
            </a:r>
            <a:r>
              <a:rPr lang="en-US" sz="2200" dirty="0" err="1">
                <a:solidFill>
                  <a:schemeClr val="accent3">
                    <a:lumMod val="25000"/>
                  </a:schemeClr>
                </a:solidFill>
                <a:latin typeface="Abadi"/>
                <a:sym typeface="+mn-ea"/>
              </a:rPr>
              <a:t>jupyter</a:t>
            </a:r>
            <a:r>
              <a:rPr lang="en-US" sz="2200" dirty="0">
                <a:solidFill>
                  <a:schemeClr val="accent3">
                    <a:lumMod val="25000"/>
                  </a:schemeClr>
                </a:solidFill>
                <a:latin typeface="Abadi"/>
                <a:sym typeface="+mn-ea"/>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sym typeface="+mn-ea"/>
              </a:rPr>
              <a:t>The names of unique launch sites in the space mission.</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sym typeface="+mn-ea"/>
              </a:rPr>
              <a:t>The total payload mass carried by boosters launched by NASA (CRS)</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sym typeface="+mn-ea"/>
              </a:rPr>
              <a:t>The average payload mass carried by booster version F9 v1.1</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sym typeface="+mn-ea"/>
              </a:rPr>
              <a:t>The total number of successful and failure mission outcomes</a:t>
            </a:r>
            <a:endParaRPr lang="en-US" sz="1600" dirty="0">
              <a:solidFill>
                <a:schemeClr val="bg2">
                  <a:lumMod val="50000"/>
                </a:schemeClr>
              </a:solidFill>
              <a:latin typeface="Abadi"/>
            </a:endParaRPr>
          </a:p>
          <a:p>
            <a:pPr lvl="1">
              <a:lnSpc>
                <a:spcPct val="100000"/>
              </a:lnSpc>
              <a:spcBef>
                <a:spcPts val="1400"/>
              </a:spcBef>
              <a:buFontTx/>
              <a:buChar char="-"/>
            </a:pPr>
            <a:r>
              <a:rPr lang="en-US" sz="1600" dirty="0">
                <a:solidFill>
                  <a:schemeClr val="bg2">
                    <a:lumMod val="50000"/>
                  </a:schemeClr>
                </a:solidFill>
                <a:latin typeface="Abadi"/>
                <a:sym typeface="+mn-ea"/>
              </a:rPr>
              <a:t>The failed landing outcomes in drone ship, their booster version and launch site names.</a:t>
            </a:r>
            <a:endParaRPr lang="en-US" sz="16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The Notebook link is: https://github.com/evanhrf/IBM_DS_Final_Project/blob/main/jupyter-labs-eda-sql-coursera_sqllite.ipynb</a:t>
            </a:r>
            <a:endParaRPr lang="en-US" sz="2200">
              <a:solidFill>
                <a:schemeClr val="accent3">
                  <a:lumMod val="25000"/>
                </a:schemeClr>
              </a:solidFill>
              <a:latin typeface="Abadi" panose="020B0604020104020204" pitchFamily="34" charset="0"/>
              <a:sym typeface="+mn-ea"/>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155"/>
            <a:ext cx="10515600" cy="4892040"/>
          </a:xfrm>
          <a:prstGeom prst="rect">
            <a:avLst/>
          </a:prstGeom>
        </p:spPr>
        <p:txBody>
          <a:bodyPr>
            <a:normAutofit fontScale="90000"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We labeled all the launch locations and incorporated map elements like markers, circles, and lines on the Folium map to indicate the success or failure of launches for each site.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designated the launch outcomes (failure or success) as features and assigned them to respective classes: 0 for failure and 1 for success.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By analyzing marker clusters color-coded for success rates, we pinpointed launch sites with notably high success rates.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computed the distances from a launch site to its nearby locations and addressed specific inquiries, such as:</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Do launch sites keep certain distance away from cities.</a:t>
            </a:r>
            <a:endParaRPr lang="en-US" sz="2200" dirty="0">
              <a:solidFill>
                <a:schemeClr val="bg2">
                  <a:lumMod val="50000"/>
                </a:schemeClr>
              </a:solidFill>
              <a:latin typeface="Abadi" panose="020B0604020104020204" pitchFamily="34" charset="0"/>
              <a:sym typeface="+mn-ea"/>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Are launch sites near railways, highways and coastlines.</a:t>
            </a:r>
            <a:endParaRPr lang="en-US" sz="2200" dirty="0">
              <a:solidFill>
                <a:schemeClr val="bg2">
                  <a:lumMod val="50000"/>
                </a:schemeClr>
              </a:solidFill>
              <a:latin typeface="Abadi" panose="020B0604020104020204" pitchFamily="34" charset="0"/>
              <a:sym typeface="+mn-ea"/>
            </a:endParaRPr>
          </a:p>
          <a:p>
            <a:pPr marL="457200" lvl="1" indent="0">
              <a:lnSpc>
                <a:spcPct val="100000"/>
              </a:lnSpc>
              <a:spcBef>
                <a:spcPts val="1400"/>
              </a:spcBef>
              <a:buFontTx/>
              <a:buNone/>
            </a:pPr>
            <a:r>
              <a:rPr lang="en-US" sz="2200">
                <a:solidFill>
                  <a:schemeClr val="accent3">
                    <a:lumMod val="25000"/>
                  </a:schemeClr>
                </a:solidFill>
                <a:latin typeface="Abadi" panose="020B0604020104020204" pitchFamily="34" charset="0"/>
                <a:sym typeface="+mn-ea"/>
              </a:rPr>
              <a:t>The Notebook link is: </a:t>
            </a:r>
            <a:r>
              <a:rPr lang="en-US" sz="2200" dirty="0">
                <a:solidFill>
                  <a:schemeClr val="bg2">
                    <a:lumMod val="50000"/>
                  </a:schemeClr>
                </a:solidFill>
                <a:latin typeface="Abadi" panose="020B0604020104020204" pitchFamily="34" charset="0"/>
                <a:sym typeface="+mn-ea"/>
              </a:rPr>
              <a:t>https://github.com/evanhrf/IBM_DS_Final_Project/blob/main/lab_jupyter_launch_site_location.jupyterlite.ipynb</a:t>
            </a:r>
            <a:endParaRPr lang="en-US" sz="2200" dirty="0">
              <a:solidFill>
                <a:schemeClr val="bg2">
                  <a:lumMod val="50000"/>
                </a:schemeClr>
              </a:solidFill>
              <a:latin typeface="Abadi" panose="020B0604020104020204" pitchFamily="34" charset="0"/>
              <a:sym typeface="+mn-ea"/>
            </a:endParaRPr>
          </a:p>
          <a:p>
            <a:endParaRPr lang="en-US" sz="2200" dirty="0">
              <a:solidFill>
                <a:schemeClr val="bg2">
                  <a:lumMod val="50000"/>
                </a:schemeClr>
              </a:solidFill>
              <a:latin typeface="Abadi" panose="020B060402010402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sym typeface="+mn-ea"/>
              </a:rPr>
              <a:t>The Notebook link is https://github.com/evanhrf/IBM_DS_Final_Project/blob/main/Dashboard%20Application%20with%20Plotly%20Dash.py</a:t>
            </a:r>
            <a:endParaRPr lang="en-US" sz="2200">
              <a:solidFill>
                <a:schemeClr val="accent3">
                  <a:lumMod val="25000"/>
                </a:schemeClr>
              </a:solidFill>
              <a:latin typeface="Abadi" panose="020B060402010402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12290"/>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loaded the data using </a:t>
            </a:r>
            <a:r>
              <a:rPr lang="en-US" sz="2200" dirty="0" err="1">
                <a:solidFill>
                  <a:schemeClr val="accent3">
                    <a:lumMod val="25000"/>
                  </a:schemeClr>
                </a:solidFill>
                <a:latin typeface="Abadi" panose="020B0604020104020204" pitchFamily="34" charset="0"/>
                <a:sym typeface="+mn-ea"/>
              </a:rPr>
              <a:t>numpy</a:t>
            </a:r>
            <a:r>
              <a:rPr lang="en-US" sz="2200" dirty="0">
                <a:solidFill>
                  <a:schemeClr val="accent3">
                    <a:lumMod val="25000"/>
                  </a:schemeClr>
                </a:solidFill>
                <a:latin typeface="Abadi" panose="020B0604020104020204" pitchFamily="34" charset="0"/>
                <a:sym typeface="+mn-ea"/>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different machine learning models and tune different hyperparameters using </a:t>
            </a:r>
            <a:r>
              <a:rPr lang="en-US" sz="2200" dirty="0" err="1">
                <a:solidFill>
                  <a:schemeClr val="accent3">
                    <a:lumMod val="25000"/>
                  </a:schemeClr>
                </a:solidFill>
                <a:latin typeface="Abadi" panose="020B0604020104020204" pitchFamily="34" charset="0"/>
                <a:sym typeface="+mn-ea"/>
              </a:rPr>
              <a:t>GridSearchCV</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sym typeface="+mn-ea"/>
              </a:rPr>
              <a:t>The link to the notebook is </a:t>
            </a:r>
            <a:r>
              <a:rPr lang="en-US" sz="2200" dirty="0">
                <a:solidFill>
                  <a:srgbClr val="1C7DDB"/>
                </a:solidFill>
                <a:latin typeface="Abadi" panose="020B0604020104020204" pitchFamily="34" charset="0"/>
                <a:sym typeface="+mn-ea"/>
              </a:rPr>
              <a:t>https://github.com/evanhrf/IBM_DS_Final_Project/blob/main/SpaceX_Machine_Learning_Prediction_Part_5.jupyterlite.ipynb</a:t>
            </a:r>
            <a:endParaRPr lang="en-US" sz="2200" dirty="0">
              <a:solidFill>
                <a:srgbClr val="1C7DDB"/>
              </a:solidFill>
              <a:latin typeface="Abadi" panose="020B060402010402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p:cNvSpPr>
            <a:spLocks noGrp="1"/>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plot, it became evident that a higher number of flights at a launch site correlated with an increased success rate.</a:t>
            </a:r>
            <a:endParaRPr lang="en-US" sz="2200" dirty="0">
              <a:solidFill>
                <a:schemeClr val="accent3">
                  <a:lumMod val="25000"/>
                </a:schemeClr>
              </a:solidFill>
              <a:latin typeface="Abadi" panose="020B0604020104020204" pitchFamily="34" charset="0"/>
            </a:endParaRPr>
          </a:p>
        </p:txBody>
      </p:sp>
      <p:pic>
        <p:nvPicPr>
          <p:cNvPr id="6" name="Picture 5"/>
          <p:cNvPicPr>
            <a:picLocks noChangeAspect="1"/>
          </p:cNvPicPr>
          <p:nvPr/>
        </p:nvPicPr>
        <p:blipFill>
          <a:blip r:embed="rId2"/>
          <a:stretch>
            <a:fillRect/>
          </a:stretch>
        </p:blipFill>
        <p:spPr>
          <a:xfrm>
            <a:off x="1189292" y="3429830"/>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1260475" y="1922780"/>
            <a:ext cx="8749030" cy="3811905"/>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The greater the playload mass for launch site CCAFS SLC 40, the highrt the success rate for the rocket.</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101" name="图片 100"/>
          <p:cNvPicPr/>
          <p:nvPr/>
        </p:nvPicPr>
        <p:blipFill>
          <a:blip r:embed="rId2"/>
          <a:stretch>
            <a:fillRect/>
          </a:stretch>
        </p:blipFill>
        <p:spPr>
          <a:xfrm>
            <a:off x="680720" y="3463290"/>
            <a:ext cx="10605135" cy="227139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722120"/>
            <a:ext cx="8878570" cy="3811905"/>
          </a:xfrm>
          <a:prstGeom prst="rect">
            <a:avLst/>
          </a:prstGeom>
        </p:spPr>
        <p:txBody>
          <a:bodyPr>
            <a:normAutofit/>
          </a:bodyPr>
          <a:lstStyle/>
          <a:p>
            <a:pPr>
              <a:lnSpc>
                <a:spcPct val="100000"/>
              </a:lnSpc>
              <a:spcBef>
                <a:spcPts val="1400"/>
              </a:spcBef>
            </a:pPr>
            <a:r>
              <a:rPr lang="en-US" sz="2200" dirty="0">
                <a:latin typeface="Abadi" panose="020B0604020104020204" pitchFamily="34" charset="0"/>
                <a:sym typeface="+mn-ea"/>
              </a:rPr>
              <a:t>From the plot, we can see that ES-L1, GEO, HEO, SSO, VLEO had the most success rate.</a:t>
            </a:r>
            <a:endParaRPr lang="en-US" sz="2200" dirty="0">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2370188" y="2988514"/>
            <a:ext cx="6580559" cy="34392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06450" y="1522730"/>
            <a:ext cx="10443845" cy="3811905"/>
          </a:xfrm>
          <a:prstGeom prst="rect">
            <a:avLst/>
          </a:prstGeom>
        </p:spPr>
        <p:txBody>
          <a:bodyPr>
            <a:normAutofit/>
          </a:bodyPr>
          <a:lstStyle/>
          <a:p>
            <a:pPr>
              <a:lnSpc>
                <a:spcPct val="100000"/>
              </a:lnSpc>
              <a:spcBef>
                <a:spcPts val="1400"/>
              </a:spcBef>
            </a:pPr>
            <a:r>
              <a:rPr sz="2200">
                <a:solidFill>
                  <a:schemeClr val="accent3">
                    <a:lumMod val="25000"/>
                  </a:schemeClr>
                </a:solidFill>
                <a:latin typeface="Abadi" panose="020B0604020104020204" pitchFamily="34" charset="0"/>
              </a:rPr>
              <a:t>The presented plot depicts the relationship between Flight Number and Orbit type. Our observation is that success in the LEO orbit is linked to the flight count, while in the GTO orbit, the flight number doesn't have a discernible impact on the orbit's success.</a:t>
            </a:r>
            <a:endParaRPr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2" name="图片 101"/>
          <p:cNvPicPr/>
          <p:nvPr/>
        </p:nvPicPr>
        <p:blipFill>
          <a:blip r:embed="rId2"/>
          <a:stretch>
            <a:fillRect/>
          </a:stretch>
        </p:blipFill>
        <p:spPr>
          <a:xfrm>
            <a:off x="614680" y="3603625"/>
            <a:ext cx="10826750" cy="251777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57400"/>
            <a:ext cx="10265410" cy="3811905"/>
          </a:xfrm>
          <a:prstGeom prst="rect">
            <a:avLst/>
          </a:prstGeom>
        </p:spPr>
        <p:txBody>
          <a:bodyPr>
            <a:normAutofit/>
          </a:bodyPr>
          <a:lstStyle/>
          <a:p>
            <a:pPr>
              <a:lnSpc>
                <a:spcPct val="100000"/>
              </a:lnSpc>
              <a:spcBef>
                <a:spcPts val="1400"/>
              </a:spcBef>
            </a:pPr>
            <a:r>
              <a:rPr sz="2200">
                <a:solidFill>
                  <a:schemeClr val="accent3">
                    <a:lumMod val="25000"/>
                  </a:schemeClr>
                </a:solidFill>
                <a:latin typeface="Abadi" panose="020B0604020104020204" pitchFamily="34" charset="0"/>
              </a:rPr>
              <a:t>It's noticeable that heavier payloads result in a higher frequency of successful landings for the PO, LEO, and ISS orbits.</a:t>
            </a:r>
            <a:endParaRPr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03" name="图片 102"/>
          <p:cNvPicPr/>
          <p:nvPr/>
        </p:nvPicPr>
        <p:blipFill>
          <a:blip r:embed="rId2"/>
          <a:stretch>
            <a:fillRect/>
          </a:stretch>
        </p:blipFill>
        <p:spPr>
          <a:xfrm>
            <a:off x="166370" y="3736340"/>
            <a:ext cx="11859260" cy="246761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Based on the plot, it's evident that the success rate saw a continuous rise from 2013 until 2020.</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15" name="Picture 14"/>
          <p:cNvPicPr>
            <a:picLocks noChangeAspect="1"/>
          </p:cNvPicPr>
          <p:nvPr/>
        </p:nvPicPr>
        <p:blipFill>
          <a:blip r:embed="rId2"/>
          <a:stretch>
            <a:fillRect/>
          </a:stretch>
        </p:blipFill>
        <p:spPr>
          <a:xfrm>
            <a:off x="5470377" y="2278843"/>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the term DISTINCT to display exclusive launch sites based on the SpaceX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773100" y="2803140"/>
            <a:ext cx="6253212" cy="35344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employed the provided query to showcase five instances where the launch sites start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567940" y="2872105"/>
            <a:ext cx="6562725" cy="33051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Using the query below, we computed that the cumulative payload transported by NASA's boosters amounts to 619,967.</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092325" y="3049270"/>
            <a:ext cx="7651115" cy="28803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sym typeface="+mn-ea"/>
              </a:rPr>
              <a:t>We calculated the average payload mass carried by booster version F9 v1.1 as 6,138.3</a:t>
            </a:r>
            <a:endParaRPr lang="en-US" sz="2200" dirty="0">
              <a:solidFill>
                <a:schemeClr val="accent3">
                  <a:lumMod val="25000"/>
                </a:schemeClr>
              </a:solidFill>
              <a:latin typeface="Abadi" panose="020B060402010402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376805" y="3031490"/>
            <a:ext cx="7083425" cy="28905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200" dirty="0">
                <a:latin typeface="Abadi" panose="020B0604020104020204" pitchFamily="34" charset="0"/>
                <a:sym typeface="+mn-ea"/>
              </a:rPr>
              <a:t>We observed that the dates of the first successful landing outcome on ground pad was Apr 6, 2010</a:t>
            </a:r>
            <a:endParaRPr lang="en-US" sz="2200" dirty="0">
              <a:solidFill>
                <a:schemeClr val="accent3">
                  <a:lumMod val="25000"/>
                </a:schemeClr>
              </a:solidFill>
              <a:latin typeface="Abadi" panose="020B060402010402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151380" y="2899410"/>
            <a:ext cx="7889240" cy="32778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91615"/>
            <a:ext cx="4736465" cy="4351655"/>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a:rPr>
              <a:t>We employed the WHERE clause to narrow down boosters that achieved a successful landing on a drone ship. Additionally, we utilized the AND condition to identify successful landings with a payload mass ranging between 4000 and 6000.</a:t>
            </a:r>
            <a:endParaRPr lang="en-US" sz="2200">
              <a:solidFill>
                <a:schemeClr val="accent3">
                  <a:lumMod val="25000"/>
                </a:schemeClr>
              </a:solidFill>
              <a:latin typeface="Abad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3" name="Picture 2"/>
          <p:cNvPicPr>
            <a:picLocks noChangeAspect="1"/>
          </p:cNvPicPr>
          <p:nvPr/>
        </p:nvPicPr>
        <p:blipFill>
          <a:blip r:embed="rId2"/>
          <a:stretch>
            <a:fillRect/>
          </a:stretch>
        </p:blipFill>
        <p:spPr>
          <a:xfrm>
            <a:off x="5506932" y="1741071"/>
            <a:ext cx="6253214" cy="42841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255" y="1431290"/>
            <a:ext cx="9867900" cy="5283200"/>
          </a:xfrm>
          <a:prstGeom prst="rect">
            <a:avLst/>
          </a:prstGeom>
        </p:spPr>
        <p:txBody>
          <a:bodyPr lIns="91440" tIns="45720" rIns="91440" bIns="45720" anchor="t">
            <a:normAutofit fontScale="9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sym typeface="+mn-ea"/>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sym typeface="+mn-ea"/>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sym typeface="+mn-ea"/>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sym typeface="+mn-ea"/>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sym typeface="+mn-ea"/>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sym typeface="+mn-ea"/>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sym typeface="+mn-ea"/>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Exploratory Data Analysis result</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Interactive analytics in screenshots</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Predictive Analytics result</a:t>
            </a:r>
            <a:endParaRPr lang="en-US" sz="1885" dirty="0">
              <a:solidFill>
                <a:schemeClr val="accent3">
                  <a:lumMod val="25000"/>
                </a:schemeClr>
              </a:solidFill>
              <a:latin typeface="Abadi" panose="020B0604020104020204" pitchFamily="34" charset="0"/>
            </a:endParaRPr>
          </a:p>
          <a:p>
            <a:pPr>
              <a:lnSpc>
                <a:spcPct val="100000"/>
              </a:lnSpc>
              <a:spcBef>
                <a:spcPts val="1400"/>
              </a:spcBef>
            </a:pPr>
            <a:endParaRPr lang="en-US" sz="1885" dirty="0">
              <a:solidFill>
                <a:schemeClr val="accent3">
                  <a:lumMod val="25000"/>
                </a:schemeClr>
              </a:solidFill>
              <a:latin typeface="Abadi" panose="020B0604020104020204" pitchFamily="34" charset="0"/>
            </a:endParaRPr>
          </a:p>
          <a:p>
            <a:pPr lvl="1">
              <a:lnSpc>
                <a:spcPct val="100000"/>
              </a:lnSpc>
              <a:spcBef>
                <a:spcPts val="1400"/>
              </a:spcBef>
            </a:pPr>
            <a:endParaRPr lang="en-US" sz="1885"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5363845"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We utilized the wildcard symbol '%' to filter for cases where MissionOutcome indicated either success or failure in the WHERE clause.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6177491" y="168480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825625"/>
            <a:ext cx="4696460" cy="4351655"/>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identified the booster that transported the highest payload by employing a subquery within the WHERE clause and utilizing the MAX() function.</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5710555" y="2343150"/>
            <a:ext cx="6333490" cy="3527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We utilized a combination of the WHERE clause, LIKE, AND, and BETWEEN conditions to filter out failed landings on drone ships, including their corresponding booster versions and launch site names for the year 2015.</a:t>
            </a:r>
            <a:endParaRPr lang="en-US" sz="220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946469" y="3730020"/>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359410" y="1769745"/>
            <a:ext cx="5351780" cy="435165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chose the landing outcomes and the count of these outcomes from the dataset, then employed the WHERE clause to narrow down the landing outcomes between June 4, 2010, and March 20, 2010.</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utilized the GROUP BY clause to categorize the landing outcomes and applied the ORDER BY clause to arrange the categorized landing outcomes in descending order.</a:t>
            </a: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5727738" y="182558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087755"/>
            <a:ext cx="9745345" cy="166751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sz="2200" dirty="0">
                <a:solidFill>
                  <a:schemeClr val="accent3">
                    <a:lumMod val="25000"/>
                  </a:schemeClr>
                </a:solidFill>
                <a:latin typeface="Abadi"/>
              </a:rPr>
              <a:t>From the map, we can see the NASA launch sites</a:t>
            </a:r>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All launch sites global map markers</a:t>
            </a:r>
            <a:endParaRPr lang="en-US" dirty="0">
              <a:solidFill>
                <a:srgbClr val="0B49CB"/>
              </a:solidFill>
              <a:latin typeface="Abadi"/>
            </a:endParaRPr>
          </a:p>
        </p:txBody>
      </p:sp>
      <p:pic>
        <p:nvPicPr>
          <p:cNvPr id="4" name="图片 3"/>
          <p:cNvPicPr/>
          <p:nvPr/>
        </p:nvPicPr>
        <p:blipFill>
          <a:blip r:embed="rId2"/>
          <a:stretch>
            <a:fillRect/>
          </a:stretch>
        </p:blipFill>
        <p:spPr>
          <a:xfrm>
            <a:off x="1279525" y="2193290"/>
            <a:ext cx="9236710" cy="423418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Markers showing launch sites with color labels</a:t>
            </a:r>
            <a:endParaRPr lang="en-US" dirty="0">
              <a:solidFill>
                <a:srgbClr val="0B49CB"/>
              </a:solidFill>
              <a:latin typeface="Abadi"/>
            </a:endParaRPr>
          </a:p>
        </p:txBody>
      </p:sp>
      <p:pic>
        <p:nvPicPr>
          <p:cNvPr id="4" name="Content Placeholder 3"/>
          <p:cNvPicPr>
            <a:picLocks noGrp="1" noChangeAspect="1"/>
          </p:cNvPicPr>
          <p:nvPr/>
        </p:nvPicPr>
        <p:blipFill>
          <a:blip r:embed="rId2"/>
          <a:stretch>
            <a:fillRect/>
          </a:stretch>
        </p:blipFill>
        <p:spPr>
          <a:xfrm>
            <a:off x="770011" y="1253472"/>
            <a:ext cx="10687962" cy="47721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Launch Site distance to landmarks</a:t>
            </a:r>
            <a:endParaRPr lang="en-US" dirty="0">
              <a:solidFill>
                <a:srgbClr val="0B49CB"/>
              </a:solidFill>
              <a:latin typeface="Abadi"/>
            </a:endParaRPr>
          </a:p>
        </p:txBody>
      </p:sp>
      <p:pic>
        <p:nvPicPr>
          <p:cNvPr id="4" name="Content Placeholder 3"/>
          <p:cNvPicPr>
            <a:picLocks noGrp="1" noChangeAspect="1"/>
          </p:cNvPicPr>
          <p:nvPr/>
        </p:nvPicPr>
        <p:blipFill>
          <a:blip r:embed="rId2"/>
          <a:stretch>
            <a:fillRect/>
          </a:stretch>
        </p:blipFill>
        <p:spPr>
          <a:xfrm>
            <a:off x="770010" y="1362318"/>
            <a:ext cx="10092431" cy="506489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603250" y="217805"/>
            <a:ext cx="10682605" cy="869950"/>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rgbClr val="0B49CB"/>
                </a:solidFill>
                <a:latin typeface="Abadi"/>
                <a:sym typeface="+mn-ea"/>
              </a:rPr>
              <a:t>Pie chart showing the success percentage achieved by each launch site</a:t>
            </a:r>
            <a:endParaRPr lang="en-US" sz="1800" dirty="0">
              <a:solidFill>
                <a:srgbClr val="0B49CB"/>
              </a:solidFill>
              <a:latin typeface="Abadi"/>
            </a:endParaRPr>
          </a:p>
        </p:txBody>
      </p:sp>
      <p:pic>
        <p:nvPicPr>
          <p:cNvPr id="4" name="Content Placeholder 3"/>
          <p:cNvPicPr>
            <a:picLocks noGrp="1" noChangeAspect="1"/>
          </p:cNvPicPr>
          <p:nvPr/>
        </p:nvPicPr>
        <p:blipFill>
          <a:blip r:embed="rId2"/>
          <a:stretch>
            <a:fillRect/>
          </a:stretch>
        </p:blipFill>
        <p:spPr>
          <a:xfrm>
            <a:off x="752019" y="1454291"/>
            <a:ext cx="10687962" cy="47721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16610" y="1465580"/>
            <a:ext cx="10019030" cy="52158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1885" dirty="0">
              <a:solidFill>
                <a:schemeClr val="accent3">
                  <a:lumMod val="25000"/>
                </a:schemeClr>
              </a:solidFill>
              <a:latin typeface="Abadi" panose="020B0604020104020204" pitchFamily="34" charset="0"/>
            </a:endParaRPr>
          </a:p>
          <a:p>
            <a:pPr lvl="1">
              <a:spcBef>
                <a:spcPts val="1400"/>
              </a:spcBef>
            </a:pPr>
            <a:r>
              <a:rPr lang="en-US" sz="1885" dirty="0">
                <a:solidFill>
                  <a:schemeClr val="accent3">
                    <a:lumMod val="25000"/>
                  </a:schemeClr>
                </a:solidFill>
                <a:latin typeface="Abadi" panose="020B0604020104020204" pitchFamily="34" charset="0"/>
              </a:rPr>
              <a:t>SpaceX promotes Falcon 9 rocket launches on their website at a price of $62 million, significantly lower than other providers whose costs can go upwards of $165 million per launch. This cost advantage mainly stems from SpaceX's ability to reuse the first stage. Consequently, by predicting the first stage's successful landing, we can estimate the overall launch cost. This predictive insight can be valuable for competing companies looking to bid against SpaceX for a rocket launch contract. Our project aims to develop a machine learning pipeline that predicts the likelihood of a successful first stage landing.</a:t>
            </a:r>
            <a:endParaRPr lang="en-US" sz="1885"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pPr>
            <a:r>
              <a:rPr lang="en-US" sz="1885" dirty="0">
                <a:solidFill>
                  <a:schemeClr val="accent3">
                    <a:lumMod val="25000"/>
                  </a:schemeClr>
                </a:solidFill>
                <a:latin typeface="Abadi" panose="020B0604020104020204" pitchFamily="34" charset="0"/>
              </a:rPr>
              <a:t>What factors contribute to a successful rocket landing?</a:t>
            </a:r>
            <a:endParaRPr lang="en-US" sz="1885" dirty="0">
              <a:solidFill>
                <a:schemeClr val="accent3">
                  <a:lumMod val="25000"/>
                </a:schemeClr>
              </a:solidFill>
              <a:latin typeface="Abadi" panose="020B0604020104020204" pitchFamily="34" charset="0"/>
            </a:endParaRPr>
          </a:p>
          <a:p>
            <a:pPr lvl="1">
              <a:spcBef>
                <a:spcPts val="1400"/>
              </a:spcBef>
            </a:pPr>
            <a:r>
              <a:rPr lang="en-US" sz="1885" dirty="0">
                <a:solidFill>
                  <a:schemeClr val="accent3">
                    <a:lumMod val="25000"/>
                  </a:schemeClr>
                </a:solidFill>
                <a:latin typeface="Abadi" panose="020B0604020104020204" pitchFamily="34" charset="0"/>
              </a:rPr>
              <a:t>What is the interaction of multiple factors that influence the success rate of a rocket's safe landing.</a:t>
            </a:r>
            <a:endParaRPr lang="en-US" sz="1885" dirty="0">
              <a:solidFill>
                <a:schemeClr val="accent3">
                  <a:lumMod val="25000"/>
                </a:schemeClr>
              </a:solidFill>
              <a:latin typeface="Abadi" panose="020B0604020104020204" pitchFamily="34" charset="0"/>
            </a:endParaRPr>
          </a:p>
          <a:p>
            <a:pPr lvl="1">
              <a:spcBef>
                <a:spcPts val="1400"/>
              </a:spcBef>
            </a:pPr>
            <a:r>
              <a:rPr lang="en-US" sz="1885" dirty="0">
                <a:solidFill>
                  <a:schemeClr val="accent3">
                    <a:lumMod val="25000"/>
                  </a:schemeClr>
                </a:solidFill>
                <a:latin typeface="Abadi" panose="020B0604020104020204" pitchFamily="34" charset="0"/>
              </a:rPr>
              <a:t>The necessary operational conditions required to ensure a successful landing program.</a:t>
            </a:r>
            <a:endParaRPr lang="en-US" sz="1885"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Pie chart showing the Launch site with the highest launch success ratio</a:t>
            </a:r>
            <a:endParaRPr lang="en-US" dirty="0">
              <a:solidFill>
                <a:srgbClr val="0B49CB"/>
              </a:solidFill>
              <a:latin typeface="Abadi"/>
            </a:endParaRPr>
          </a:p>
        </p:txBody>
      </p:sp>
      <p:pic>
        <p:nvPicPr>
          <p:cNvPr id="4" name="Content Placeholder 3"/>
          <p:cNvPicPr>
            <a:picLocks noGrp="1" noChangeAspect="1"/>
          </p:cNvPicPr>
          <p:nvPr/>
        </p:nvPicPr>
        <p:blipFill>
          <a:blip r:embed="rId2"/>
          <a:stretch>
            <a:fillRect/>
          </a:stretch>
        </p:blipFill>
        <p:spPr>
          <a:xfrm>
            <a:off x="2123100" y="1242623"/>
            <a:ext cx="7790783" cy="444074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descr="Graphical user interface, application&#10;&#10;Description automatically generated"/>
          <p:cNvPicPr>
            <a:picLocks noGrp="1" noChangeAspect="1"/>
          </p:cNvPicPr>
          <p:nvPr/>
        </p:nvPicPr>
        <p:blipFill>
          <a:blip r:embed="rId2"/>
          <a:stretch>
            <a:fillRect/>
          </a:stretch>
        </p:blipFill>
        <p:spPr>
          <a:xfrm>
            <a:off x="838200" y="2191367"/>
            <a:ext cx="10515599" cy="3785614"/>
          </a:xfrm>
          <a:prstGeom prst="rect">
            <a:avLst/>
          </a:prstGeom>
        </p:spPr>
      </p:pic>
      <p:sp>
        <p:nvSpPr>
          <p:cNvPr id="2" name="Title 1"/>
          <p:cNvSpPr txBox="1"/>
          <p:nvPr/>
        </p:nvSpPr>
        <p:spPr>
          <a:xfrm>
            <a:off x="603250" y="217805"/>
            <a:ext cx="10682605" cy="869950"/>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rgbClr val="0B49CB"/>
                </a:solidFill>
                <a:latin typeface="Abadi"/>
              </a:rPr>
              <a:t>Scatter plot depicting the relationship between Payload and Launch Outcome for all sites, with the ability to choose different payload ranges using a slider.</a:t>
            </a:r>
            <a:endParaRPr lang="en-US" sz="1800" dirty="0">
              <a:solidFill>
                <a:srgbClr val="0B49CB"/>
              </a:solidFill>
              <a:latin typeface="Abad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564270" y="1522679"/>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best model is the decision tree model with the greatest classification accuracy</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661035" y="2864485"/>
            <a:ext cx="7944485" cy="356298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255" y="2057400"/>
            <a:ext cx="6214745"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decision tree classifier indicates its ability to differentiate between distinct classes. The primary concern lies in the occurrence of false positives, where unsuccessful landings are incorrectly identified as successful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5" name="图片 104"/>
          <p:cNvPicPr/>
          <p:nvPr/>
        </p:nvPicPr>
        <p:blipFill>
          <a:blip r:embed="rId2"/>
          <a:stretch>
            <a:fillRect/>
          </a:stretch>
        </p:blipFill>
        <p:spPr>
          <a:xfrm>
            <a:off x="6741795" y="1526540"/>
            <a:ext cx="4846320" cy="416052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7547610" cy="4351655"/>
          </a:xfrm>
          <a:prstGeom prst="rect">
            <a:avLst/>
          </a:prstGeom>
        </p:spPr>
        <p:txBody>
          <a:bodyPr>
            <a:normAutofit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more flights there are at a launch site, the higher the likelihood of successful launches.</a:t>
            </a:r>
            <a:endParaRPr lang="en-US" sz="2200" dirty="0">
              <a:solidFill>
                <a:schemeClr val="accent3">
                  <a:lumMod val="25000"/>
                </a:schemeClr>
              </a:solidFill>
              <a:latin typeface="Abadi" panose="020B0604020104020204" pitchFamily="34" charset="0"/>
              <a:sym typeface="+mn-ea"/>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Between 2013 and 2020, the success rate of launches showed an upward trend. </a:t>
            </a:r>
            <a:endParaRPr lang="en-US" sz="2200" dirty="0">
              <a:solidFill>
                <a:schemeClr val="accent3">
                  <a:lumMod val="25000"/>
                </a:schemeClr>
              </a:solidFill>
              <a:latin typeface="Abadi" panose="020B0604020104020204" pitchFamily="34" charset="0"/>
              <a:sym typeface="+mn-ea"/>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Orbits such as ES-L1, GEO, HEO, SSO, and VLEO experienced the highest success rates. </a:t>
            </a:r>
            <a:endParaRPr lang="en-US" sz="2200" dirty="0">
              <a:solidFill>
                <a:schemeClr val="accent3">
                  <a:lumMod val="25000"/>
                </a:schemeClr>
              </a:solidFill>
              <a:latin typeface="Abadi" panose="020B0604020104020204" pitchFamily="34" charset="0"/>
              <a:sym typeface="+mn-ea"/>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Among the launch sites, KSC LC-39A stood out with the highest number of successful launches. </a:t>
            </a:r>
            <a:endParaRPr lang="en-US" sz="2200" dirty="0">
              <a:solidFill>
                <a:schemeClr val="accent3">
                  <a:lumMod val="25000"/>
                </a:schemeClr>
              </a:solidFill>
              <a:latin typeface="Abadi" panose="020B0604020104020204" pitchFamily="34" charset="0"/>
              <a:sym typeface="+mn-ea"/>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For this task, the most effective machine learning algorithm is the Decision Tree Classifier.</a:t>
            </a:r>
            <a:endParaRPr lang="en-US" sz="2200" dirty="0">
              <a:solidFill>
                <a:schemeClr val="accent3">
                  <a:lumMod val="25000"/>
                </a:schemeClr>
              </a:solidFill>
              <a:latin typeface="Abadi" panose="020B0604020104020204" pitchFamily="34" charset="0"/>
              <a:sym typeface="+mn-ea"/>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sym typeface="+mn-ea"/>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marL="457200" lvl="2">
              <a:lnSpc>
                <a:spcPct val="120000"/>
              </a:lnSpc>
              <a:spcBef>
                <a:spcPts val="1400"/>
              </a:spcBef>
            </a:pPr>
            <a:r>
              <a:rPr lang="en-US" sz="7200" dirty="0">
                <a:solidFill>
                  <a:schemeClr val="bg2">
                    <a:lumMod val="50000"/>
                  </a:schemeClr>
                </a:solidFill>
                <a:latin typeface="Abadi"/>
              </a:rPr>
              <a:t>Describe how data was </a:t>
            </a:r>
            <a:r>
              <a:rPr lang="en-US" sz="7200" dirty="0">
                <a:solidFill>
                  <a:schemeClr val="bg2">
                    <a:lumMod val="50000"/>
                  </a:schemeClr>
                </a:solidFill>
                <a:latin typeface="Abadi"/>
                <a:sym typeface="+mn-ea"/>
              </a:rPr>
              <a:t>One-hot encoding was applied to categorical features</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The process began with gathering data through a get request to the SpaceX API. Following this, we decoded the response content as a JSON utilizing the .json() function and transformed it into a structured pandas dataframe using .json_normalize(). Subsequently, we conducted data cleaning, addressing any missing values by appropriate filling. Additionally, we utilized web scraping techniques with BeautifulSoup on Wikipedia to extract Falcon 9 launch records from HTML tables. The aim was to parse and convert this table data into a pandas dataframe, preparing it for future analysis.</a:t>
            </a:r>
            <a:endParaRPr lang="en-US" sz="1885">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395923" y="1785620"/>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We employed a get request to access data from the SpaceX API, followed by cleaning, basic data wrangling, and formatting of the retrieved information.</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The Notebook link is: </a:t>
            </a:r>
            <a:r>
              <a:rPr lang="en-US" sz="2200">
                <a:solidFill>
                  <a:schemeClr val="accent3">
                    <a:lumMod val="25000"/>
                  </a:schemeClr>
                </a:solidFill>
                <a:latin typeface="Abadi" panose="020B0604020104020204" pitchFamily="34" charset="0"/>
              </a:rPr>
              <a:t>https://github.com/evanhrf/IBM_DS_Final_Project/blob/main/jupyter-labs-spacex-data-collection-api.ipynb</a:t>
            </a:r>
            <a:endParaRPr lang="en-US" sz="2200">
              <a:solidFill>
                <a:schemeClr val="accent3">
                  <a:lumMod val="25000"/>
                </a:schemeClr>
              </a:solidFill>
              <a:latin typeface="Abadi" panose="020B0604020104020204" pitchFamily="34" charset="0"/>
            </a:endParaRPr>
          </a:p>
          <a:p>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4939030" y="1800225"/>
            <a:ext cx="6979285" cy="41967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sym typeface="+mn-ea"/>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We parsed the table and converted it into a pandas dataframe.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Notebook link is: https://github.com/evanhrf/IBM_DS_Final_Project/blob/main/jupyter-labs-webscraping.ipynb</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图片 7"/>
          <p:cNvPicPr>
            <a:picLocks noChangeAspect="1"/>
          </p:cNvPicPr>
          <p:nvPr/>
        </p:nvPicPr>
        <p:blipFill>
          <a:blip r:embed="rId2"/>
          <a:stretch>
            <a:fillRect/>
          </a:stretch>
        </p:blipFill>
        <p:spPr>
          <a:xfrm>
            <a:off x="5318125" y="538480"/>
            <a:ext cx="6702425" cy="6129655"/>
          </a:xfrm>
          <a:prstGeom prst="rect">
            <a:avLst/>
          </a:prstGeom>
        </p:spPr>
      </p:pic>
    </p:spTree>
  </p:cSld>
  <p:clrMapOvr>
    <a:masterClrMapping/>
  </p:clrMapOvr>
</p:sld>
</file>

<file path=ppt/tags/tag1.xml><?xml version="1.0" encoding="utf-8"?>
<p:tagLst xmlns:p="http://schemas.openxmlformats.org/presentationml/2006/main">
  <p:tag name="KSO_WPP_MARK_KEY" val="105f0f79-a995-4380-bbbb-c9dbb5d32890"/>
  <p:tag name="COMMONDATA" val="eyJoZGlkIjoiOWVmZTU3NjE4YjVjM2E5NjJiYmE2ZmRkYjQzMTdmN2I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10963</Words>
  <Application>WPS 演示</Application>
  <PresentationFormat>Widescreen</PresentationFormat>
  <Paragraphs>331</Paragraphs>
  <Slides>46</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46</vt:i4>
      </vt:variant>
    </vt:vector>
  </HeadingPairs>
  <TitlesOfParts>
    <vt:vector size="65" baseType="lpstr">
      <vt:lpstr>Arial</vt:lpstr>
      <vt:lpstr>宋体</vt:lpstr>
      <vt:lpstr>Wingdings</vt:lpstr>
      <vt:lpstr>Abadi</vt:lpstr>
      <vt:lpstr>Segoe Print</vt:lpstr>
      <vt:lpstr>IBM Plex Mono SemiBold</vt:lpstr>
      <vt:lpstr>Yu Gothic UI Semibold</vt:lpstr>
      <vt:lpstr>Abadi</vt:lpstr>
      <vt:lpstr>SF Pro</vt:lpstr>
      <vt:lpstr>Arial</vt:lpstr>
      <vt:lpstr>IBM Plex Mono Text</vt:lpstr>
      <vt:lpstr>NumberOnly</vt:lpstr>
      <vt:lpstr>Calibri</vt:lpstr>
      <vt:lpstr>微软雅黑</vt:lpstr>
      <vt:lpstr>Arial Unicode MS</vt:lpstr>
      <vt:lpstr>等线</vt:lpstr>
      <vt:lpstr>Calibri Light</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Evanh</cp:lastModifiedBy>
  <cp:revision>212</cp:revision>
  <dcterms:created xsi:type="dcterms:W3CDTF">2021-04-29T18:58:00Z</dcterms:created>
  <dcterms:modified xsi:type="dcterms:W3CDTF">2023-10-01T18:55:26Z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DF2976AA59344ED886891F90E1A2C909</vt:lpwstr>
  </property>
  <property fmtid="{D5CDD505-2E9C-101B-9397-08002B2CF9AE}" pid="4" name="KSOProductBuildVer">
    <vt:lpwstr>2052-11.1.0.12155</vt:lpwstr>
  </property>
</Properties>
</file>